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5"/>
    <p:sldMasterId id="2147483684" r:id="rId6"/>
  </p:sldMasterIdLst>
  <p:sldIdLst>
    <p:sldId id="258" r:id="rId7"/>
    <p:sldId id="262" r:id="rId8"/>
    <p:sldId id="270" r:id="rId9"/>
    <p:sldId id="264" r:id="rId10"/>
    <p:sldId id="265" r:id="rId11"/>
    <p:sldId id="282" r:id="rId12"/>
    <p:sldId id="263" r:id="rId13"/>
    <p:sldId id="268" r:id="rId14"/>
    <p:sldId id="283" r:id="rId15"/>
    <p:sldId id="266" r:id="rId16"/>
    <p:sldId id="267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D7D31"/>
    <a:srgbClr val="377B3B"/>
    <a:srgbClr val="A6A9AB"/>
    <a:srgbClr val="F7A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6327"/>
  </p:normalViewPr>
  <p:slideViewPr>
    <p:cSldViewPr snapToGrid="0">
      <p:cViewPr varScale="1">
        <p:scale>
          <a:sx n="119" d="100"/>
          <a:sy n="119" d="100"/>
        </p:scale>
        <p:origin x="776" y="192"/>
      </p:cViewPr>
      <p:guideLst/>
    </p:cSldViewPr>
  </p:slideViewPr>
  <p:outlineViewPr>
    <p:cViewPr>
      <p:scale>
        <a:sx n="33" d="100"/>
        <a:sy n="33" d="100"/>
      </p:scale>
      <p:origin x="0" y="-50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A6C67A-99A7-4348-ACE1-C4636B365BB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305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A6C67A-99A7-4348-ACE1-C4636B365BB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A8186-05B3-4CD0-9F62-D2FD25544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52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A6C67A-99A7-4348-ACE1-C4636B365BB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A8186-05B3-4CD0-9F62-D2FD25544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114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572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705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30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956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157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3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25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58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A6C67A-99A7-4348-ACE1-C4636B365BB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A8186-05B3-4CD0-9F62-D2FD25544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392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444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310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92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A6C67A-99A7-4348-ACE1-C4636B365BB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A8186-05B3-4CD0-9F62-D2FD25544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87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A6C67A-99A7-4348-ACE1-C4636B365BB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A8186-05B3-4CD0-9F62-D2FD25544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57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A6C67A-99A7-4348-ACE1-C4636B365BB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A8186-05B3-4CD0-9F62-D2FD25544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09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A6C67A-99A7-4348-ACE1-C4636B365BB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A8186-05B3-4CD0-9F62-D2FD25544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9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A6C67A-99A7-4348-ACE1-C4636B365BB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A8186-05B3-4CD0-9F62-D2FD25544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67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A6C67A-99A7-4348-ACE1-C4636B365BB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A8186-05B3-4CD0-9F62-D2FD25544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98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A6C67A-99A7-4348-ACE1-C4636B365BB6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A8186-05B3-4CD0-9F62-D2FD25544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11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CF601-7167-45A7-8D5C-84A9BF14059E}"/>
              </a:ext>
            </a:extLst>
          </p:cNvPr>
          <p:cNvSpPr/>
          <p:nvPr userDrawn="1"/>
        </p:nvSpPr>
        <p:spPr>
          <a:xfrm>
            <a:off x="9550400" y="6563103"/>
            <a:ext cx="1947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www.iita.org | www.cgiar.org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308122" y="-3454"/>
            <a:ext cx="2883878" cy="40365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>
            <a:off x="-3" y="-3038"/>
            <a:ext cx="9308125" cy="40365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8" y="56961"/>
            <a:ext cx="905132" cy="29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AEA831-959C-4DE2-B15B-CFF2B3BA8B47}"/>
              </a:ext>
            </a:extLst>
          </p:cNvPr>
          <p:cNvSpPr/>
          <p:nvPr userDrawn="1"/>
        </p:nvSpPr>
        <p:spPr>
          <a:xfrm>
            <a:off x="1324011" y="6558632"/>
            <a:ext cx="3025700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aseline="30000" dirty="0">
                <a:latin typeface="Arial" panose="020B0604020202020204" pitchFamily="34" charset="0"/>
              </a:rPr>
              <a:t>IITA is a member of the CGIAR System Organization</a:t>
            </a:r>
            <a:r>
              <a:rPr lang="en-GB" sz="1600" baseline="30000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3" name="Picture 9" descr="C:\Users\ajuba\Desktop\Open Access logo.png">
            <a:extLst>
              <a:ext uri="{FF2B5EF4-FFF2-40B4-BE49-F238E27FC236}">
                <a16:creationId xmlns:a16="http://schemas.microsoft.com/office/drawing/2014/main" id="{A10E4EC1-7987-4419-8E7A-3F9257655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0"/>
          <a:stretch>
            <a:fillRect/>
          </a:stretch>
        </p:blipFill>
        <p:spPr bwMode="auto">
          <a:xfrm>
            <a:off x="799793" y="6510020"/>
            <a:ext cx="552514" cy="201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89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EB773-7C53-420B-9D31-9A2656FDC5DE}" type="datetimeFigureOut">
              <a:rPr lang="en-GB" smtClean="0"/>
              <a:t>01/07/2021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33E7F-9F0B-4CD4-ABC0-62AD724C8BB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4A146-59E8-4ECF-AD4E-698D829CE5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-4616" b="4616"/>
          <a:stretch/>
        </p:blipFill>
        <p:spPr>
          <a:xfrm>
            <a:off x="0" y="798698"/>
            <a:ext cx="3915508" cy="603851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966886" y="6586868"/>
            <a:ext cx="3225114" cy="27133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6586868"/>
            <a:ext cx="8966886" cy="2776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009D1-902E-49EE-97C5-27D36EFFC1CC}"/>
              </a:ext>
            </a:extLst>
          </p:cNvPr>
          <p:cNvSpPr/>
          <p:nvPr userDrawn="1"/>
        </p:nvSpPr>
        <p:spPr>
          <a:xfrm>
            <a:off x="457465" y="6617150"/>
            <a:ext cx="3025700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IITA is a member of the CGIAR System Organization</a:t>
            </a:r>
            <a:r>
              <a:rPr lang="en-GB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CCF601-7167-45A7-8D5C-84A9BF14059E}"/>
              </a:ext>
            </a:extLst>
          </p:cNvPr>
          <p:cNvSpPr/>
          <p:nvPr userDrawn="1"/>
        </p:nvSpPr>
        <p:spPr>
          <a:xfrm>
            <a:off x="9762493" y="6602923"/>
            <a:ext cx="19623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www.iita.org | www.cgiar.org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-10991"/>
            <a:ext cx="3915508" cy="1654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1" y="484554"/>
            <a:ext cx="2753435" cy="9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7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11" Type="http://schemas.openxmlformats.org/officeDocument/2006/relationships/image" Target="../media/image16.png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F5382D9-29B1-4451-A67E-32B7D3F2D92A}"/>
              </a:ext>
            </a:extLst>
          </p:cNvPr>
          <p:cNvSpPr/>
          <p:nvPr/>
        </p:nvSpPr>
        <p:spPr>
          <a:xfrm>
            <a:off x="6672857" y="3676068"/>
            <a:ext cx="24584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Prasad Peteti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D0FD9B-9234-B64A-803A-510AFE402B24}"/>
              </a:ext>
            </a:extLst>
          </p:cNvPr>
          <p:cNvSpPr/>
          <p:nvPr/>
        </p:nvSpPr>
        <p:spPr>
          <a:xfrm>
            <a:off x="3748116" y="989175"/>
            <a:ext cx="86198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b="1" dirty="0"/>
              <a:t>Fieldbook: An open-source Android</a:t>
            </a:r>
          </a:p>
          <a:p>
            <a:pPr algn="ctr"/>
            <a:r>
              <a:rPr lang="en-US" altLang="en-US" sz="4000" b="1" dirty="0"/>
              <a:t>app for collecting phenotypic data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B91D73-AD54-684C-8489-31BD053C5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24" y="5237582"/>
            <a:ext cx="1242777" cy="1242777"/>
          </a:xfrm>
          <a:prstGeom prst="rect">
            <a:avLst/>
          </a:prstGeom>
        </p:spPr>
      </p:pic>
      <p:pic>
        <p:nvPicPr>
          <p:cNvPr id="9" name="Picture 50">
            <a:extLst>
              <a:ext uri="{FF2B5EF4-FFF2-40B4-BE49-F238E27FC236}">
                <a16:creationId xmlns:a16="http://schemas.microsoft.com/office/drawing/2014/main" id="{FAF6BE4C-CA8B-5B46-A010-B56A372B8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0"/>
          <a:stretch/>
        </p:blipFill>
        <p:spPr bwMode="auto">
          <a:xfrm>
            <a:off x="0" y="1499191"/>
            <a:ext cx="3898861" cy="5078162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39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983" y="799792"/>
            <a:ext cx="3742507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Managing Fields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983" y="1791152"/>
            <a:ext cx="4904065" cy="4037472"/>
          </a:xfrm>
        </p:spPr>
        <p:txBody>
          <a:bodyPr lIns="0" tIns="0" rIns="0" bIns="0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Fields selectable from list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Import all of the fields you need for the season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Each row shows: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Date imported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Date edited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Date exported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Number of entries</a:t>
            </a:r>
          </a:p>
          <a:p>
            <a:pPr lvl="1" algn="l"/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416012-E56C-C04F-9F8C-507FD2088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5" y="715051"/>
            <a:ext cx="3642890" cy="5828624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24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983" y="799792"/>
            <a:ext cx="3742507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Creating Traits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983" y="1791152"/>
            <a:ext cx="4904065" cy="4037472"/>
          </a:xfrm>
        </p:spPr>
        <p:txBody>
          <a:bodyPr lIns="0" tIns="0" rIns="0" bIns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Import/Export existing trait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Use the + button to add a new trait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Choose the trait format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Enter in trait name and other info if required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0ABE86-6A4E-E74D-A3AB-6D68738E7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74" y="799792"/>
            <a:ext cx="3616326" cy="57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40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983" y="799792"/>
            <a:ext cx="3742507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Managing Traits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983" y="1791152"/>
            <a:ext cx="4904065" cy="4037472"/>
          </a:xfrm>
        </p:spPr>
        <p:txBody>
          <a:bodyPr lIns="0" tIns="0" rIns="0" bIns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Traits can be 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Reordered via drag and drop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Hidden from main screen by toggling checkbox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Copied, edited, deleted via each trait’s menu button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Sort traits by: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Name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Visibility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Format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27D02C-B9EF-084A-A543-4EC32101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80" y="799792"/>
            <a:ext cx="3597037" cy="5755259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22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2058" y="724384"/>
            <a:ext cx="2809815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Field 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E6DB3-F55F-DC4E-935B-3755F0B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18" y="557215"/>
            <a:ext cx="3628578" cy="6058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FDAEF-3D43-4F4E-86EC-48A92173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3" y="557215"/>
            <a:ext cx="1500185" cy="15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3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2058" y="724384"/>
            <a:ext cx="2809815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Field 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E6DB3-F55F-DC4E-935B-3755F0B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18" y="557215"/>
            <a:ext cx="3628578" cy="6058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FDAEF-3D43-4F4E-86EC-48A92173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3" y="557215"/>
            <a:ext cx="1500185" cy="15001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BD0FD-AAAB-184D-B50D-7CA72FFCAE01}"/>
              </a:ext>
            </a:extLst>
          </p:cNvPr>
          <p:cNvSpPr/>
          <p:nvPr/>
        </p:nvSpPr>
        <p:spPr>
          <a:xfrm>
            <a:off x="7305675" y="2333625"/>
            <a:ext cx="2847975" cy="32766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5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2058" y="724384"/>
            <a:ext cx="2809815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Field 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E6DB3-F55F-DC4E-935B-3755F0B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18" y="557215"/>
            <a:ext cx="3628578" cy="6058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FDAEF-3D43-4F4E-86EC-48A92173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3" y="557215"/>
            <a:ext cx="1500185" cy="1500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A389CA-6346-9740-898E-A2085F0A9C97}"/>
              </a:ext>
            </a:extLst>
          </p:cNvPr>
          <p:cNvSpPr/>
          <p:nvPr/>
        </p:nvSpPr>
        <p:spPr>
          <a:xfrm>
            <a:off x="7334250" y="1714500"/>
            <a:ext cx="2819400" cy="55245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D97E3-A312-6C4A-8FFB-1791D5983D2D}"/>
              </a:ext>
            </a:extLst>
          </p:cNvPr>
          <p:cNvSpPr/>
          <p:nvPr/>
        </p:nvSpPr>
        <p:spPr>
          <a:xfrm>
            <a:off x="7334250" y="2724149"/>
            <a:ext cx="2819400" cy="286702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3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2058" y="724384"/>
            <a:ext cx="2809815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Field 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E6DB3-F55F-DC4E-935B-3755F0B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18" y="557215"/>
            <a:ext cx="3628578" cy="6058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FDAEF-3D43-4F4E-86EC-48A92173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3" y="557215"/>
            <a:ext cx="1500185" cy="1500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5C3145-1503-6046-926E-AD298741FCD9}"/>
              </a:ext>
            </a:extLst>
          </p:cNvPr>
          <p:cNvSpPr/>
          <p:nvPr/>
        </p:nvSpPr>
        <p:spPr>
          <a:xfrm>
            <a:off x="7324725" y="1714500"/>
            <a:ext cx="2819400" cy="9429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64B8E3-9A06-F841-A39F-850BAE13E3FD}"/>
              </a:ext>
            </a:extLst>
          </p:cNvPr>
          <p:cNvSpPr/>
          <p:nvPr/>
        </p:nvSpPr>
        <p:spPr>
          <a:xfrm>
            <a:off x="7324725" y="3352800"/>
            <a:ext cx="2819400" cy="22479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52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2058" y="724384"/>
            <a:ext cx="2809815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Field 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E6DB3-F55F-DC4E-935B-3755F0B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18" y="557215"/>
            <a:ext cx="3628578" cy="6058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FDAEF-3D43-4F4E-86EC-48A92173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3" y="557215"/>
            <a:ext cx="1500185" cy="1500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5C3145-1503-6046-926E-AD298741FCD9}"/>
              </a:ext>
            </a:extLst>
          </p:cNvPr>
          <p:cNvSpPr/>
          <p:nvPr/>
        </p:nvSpPr>
        <p:spPr>
          <a:xfrm>
            <a:off x="7324725" y="1714500"/>
            <a:ext cx="2819400" cy="18669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983" y="799792"/>
            <a:ext cx="3742507" cy="582923"/>
          </a:xfrm>
        </p:spPr>
        <p:txBody>
          <a:bodyPr lIns="0" tIns="0" rIns="0" bIns="0" anchor="t" anchorCtr="0">
            <a:normAutofit fontScale="90000"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Advanced settings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983" y="1791152"/>
            <a:ext cx="5276092" cy="4037472"/>
          </a:xfrm>
        </p:spPr>
        <p:txBody>
          <a:bodyPr lIns="0" tIns="0" rIns="0" bIns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Tutorial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err="1"/>
              <a:t>Datagrid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Quick </a:t>
            </a:r>
            <a:r>
              <a:rPr lang="en-GB" dirty="0" err="1"/>
              <a:t>GoTo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Move to unique id (text or barcode)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Next entry without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Primary order sound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Disable left/right entry arrow if no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Cycling traits advances entry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8AE4D4-CA61-4546-A09A-50672FE11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5" y="799792"/>
            <a:ext cx="3417094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5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983" y="799792"/>
            <a:ext cx="3742507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Barcodes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983" y="1791152"/>
            <a:ext cx="5923792" cy="4037472"/>
          </a:xfrm>
        </p:spPr>
        <p:txBody>
          <a:bodyPr lIns="0" tIns="0" rIns="0" bIns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USB barcode scanners plug directly into tablet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Barcode text typed directly into text traits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Combine with tools to quickly collect phenotypes (e.g. height, leaf length)</a:t>
            </a:r>
          </a:p>
        </p:txBody>
      </p:sp>
      <p:pic>
        <p:nvPicPr>
          <p:cNvPr id="6" name="Picture 5" descr="A person holding a sign&#10;&#10;Description automatically generated">
            <a:extLst>
              <a:ext uri="{FF2B5EF4-FFF2-40B4-BE49-F238E27FC236}">
                <a16:creationId xmlns:a16="http://schemas.microsoft.com/office/drawing/2014/main" id="{2E6D9DB3-D11D-6E40-9177-34F5B4FE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914092"/>
            <a:ext cx="4851171" cy="51914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596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983" y="799792"/>
            <a:ext cx="3742507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Fieldbook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1935" y="2197552"/>
            <a:ext cx="4904065" cy="4037472"/>
          </a:xfrm>
        </p:spPr>
        <p:txBody>
          <a:bodyPr lIns="0" tIns="0" rIns="0" bIns="0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Phenotypic data collection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Navigate between plots or traits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Extra plot information shown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Manage traits within the app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12 custom trait formats/layouts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Highly customizable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5900 + total installs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64DE69-B813-4746-9AC1-B250A4B8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4" y="469866"/>
            <a:ext cx="1242777" cy="1242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8F2CE-44DE-7943-825D-D680BF357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134" y="666264"/>
            <a:ext cx="3489439" cy="58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09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983" y="799792"/>
            <a:ext cx="3742507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Exporting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983" y="1791152"/>
            <a:ext cx="5276092" cy="4037472"/>
          </a:xfrm>
        </p:spPr>
        <p:txBody>
          <a:bodyPr lIns="0" tIns="0" rIns="0" bIns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Exports to CSV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Two formats :  database, 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Choose what gets </a:t>
            </a:r>
            <a:r>
              <a:rPr lang="en-GB" dirty="0" err="1"/>
              <a:t>exportd</a:t>
            </a:r>
            <a:endParaRPr lang="en-GB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All field columns vs. Unique ID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All traits vs. Active traits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Overwrite previous export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Send file option after export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DBB0F3-E7BE-8146-AC02-C30185F30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6528" r="4445" b="23750"/>
          <a:stretch/>
        </p:blipFill>
        <p:spPr>
          <a:xfrm>
            <a:off x="6391275" y="1457324"/>
            <a:ext cx="4483348" cy="389572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0438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983" y="799792"/>
            <a:ext cx="3742507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Exporting data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579080-0B1A-5F47-B68C-85F79F06C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21" y="1382715"/>
            <a:ext cx="8386879" cy="48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2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93937"/>
            <a:ext cx="12192000" cy="58292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Fieldbook Traits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AB7285-268C-8448-B2E2-13DC99A1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50" y="1236728"/>
            <a:ext cx="1705256" cy="482454"/>
          </a:xfrm>
        </p:spPr>
        <p:txBody>
          <a:bodyPr/>
          <a:lstStyle/>
          <a:p>
            <a:r>
              <a:rPr lang="en-US" dirty="0"/>
              <a:t>Numeric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6B133-110B-704E-AA97-29F4F2113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712914"/>
            <a:ext cx="1705257" cy="1487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4A63E-11A3-A142-8713-5A13F7BB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4" y="1712914"/>
            <a:ext cx="1705257" cy="148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46387AF3-8BE4-AA4A-8094-6A7A2F0DF3E8}"/>
              </a:ext>
            </a:extLst>
          </p:cNvPr>
          <p:cNvSpPr txBox="1">
            <a:spLocks/>
          </p:cNvSpPr>
          <p:nvPr/>
        </p:nvSpPr>
        <p:spPr>
          <a:xfrm>
            <a:off x="2394419" y="1224260"/>
            <a:ext cx="1705256" cy="482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Categorical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4C63B-C1DD-C541-8752-2BDA0ACF3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295" y="1712914"/>
            <a:ext cx="1705257" cy="148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ubtitle 3">
            <a:extLst>
              <a:ext uri="{FF2B5EF4-FFF2-40B4-BE49-F238E27FC236}">
                <a16:creationId xmlns:a16="http://schemas.microsoft.com/office/drawing/2014/main" id="{75A42524-9BFC-EF49-8683-FC07749B9E80}"/>
              </a:ext>
            </a:extLst>
          </p:cNvPr>
          <p:cNvSpPr txBox="1">
            <a:spLocks/>
          </p:cNvSpPr>
          <p:nvPr/>
        </p:nvSpPr>
        <p:spPr>
          <a:xfrm>
            <a:off x="4293946" y="1236728"/>
            <a:ext cx="1705256" cy="482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Percent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707857-F57A-6243-8519-DAAEDE58F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61" y="1712914"/>
            <a:ext cx="1705257" cy="148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Subtitle 3">
            <a:extLst>
              <a:ext uri="{FF2B5EF4-FFF2-40B4-BE49-F238E27FC236}">
                <a16:creationId xmlns:a16="http://schemas.microsoft.com/office/drawing/2014/main" id="{24A061B7-D4DA-B641-BF86-19976EC8C3FB}"/>
              </a:ext>
            </a:extLst>
          </p:cNvPr>
          <p:cNvSpPr txBox="1">
            <a:spLocks/>
          </p:cNvSpPr>
          <p:nvPr/>
        </p:nvSpPr>
        <p:spPr>
          <a:xfrm>
            <a:off x="6244950" y="1224260"/>
            <a:ext cx="1705256" cy="482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D51F23-451F-D141-8BD2-5422EC60A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68" y="4139400"/>
            <a:ext cx="1705257" cy="14864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212DC49-3BC5-BE42-9D55-2C8B6AA3DE26}"/>
              </a:ext>
            </a:extLst>
          </p:cNvPr>
          <p:cNvGrpSpPr/>
          <p:nvPr/>
        </p:nvGrpSpPr>
        <p:grpSpPr>
          <a:xfrm>
            <a:off x="8127033" y="1712914"/>
            <a:ext cx="1705257" cy="1486401"/>
            <a:chOff x="7888908" y="1665289"/>
            <a:chExt cx="1705257" cy="14864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0D994F-B3C7-FB47-AD38-371FAF61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8908" y="1665289"/>
              <a:ext cx="1705257" cy="1486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90C97EE9-B5F5-384A-B9C0-C074FDE27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0"/>
            <a:stretch/>
          </p:blipFill>
          <p:spPr>
            <a:xfrm>
              <a:off x="8025760" y="1725386"/>
              <a:ext cx="1319511" cy="723589"/>
            </a:xfrm>
            <a:prstGeom prst="rect">
              <a:avLst/>
            </a:prstGeom>
          </p:spPr>
        </p:pic>
      </p:grpSp>
      <p:sp>
        <p:nvSpPr>
          <p:cNvPr id="19" name="Subtitle 3">
            <a:extLst>
              <a:ext uri="{FF2B5EF4-FFF2-40B4-BE49-F238E27FC236}">
                <a16:creationId xmlns:a16="http://schemas.microsoft.com/office/drawing/2014/main" id="{E634C6F0-4B20-6D47-9EB7-3F941546A01A}"/>
              </a:ext>
            </a:extLst>
          </p:cNvPr>
          <p:cNvSpPr txBox="1">
            <a:spLocks/>
          </p:cNvSpPr>
          <p:nvPr/>
        </p:nvSpPr>
        <p:spPr>
          <a:xfrm>
            <a:off x="8127034" y="1202137"/>
            <a:ext cx="1705256" cy="482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Boolean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765CEB-768F-8E4E-9035-CC921EF5B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6691" y="1719182"/>
            <a:ext cx="1705256" cy="148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Subtitle 3">
            <a:extLst>
              <a:ext uri="{FF2B5EF4-FFF2-40B4-BE49-F238E27FC236}">
                <a16:creationId xmlns:a16="http://schemas.microsoft.com/office/drawing/2014/main" id="{555A2FF8-2B8D-C847-8E90-C85811A6A480}"/>
              </a:ext>
            </a:extLst>
          </p:cNvPr>
          <p:cNvSpPr txBox="1">
            <a:spLocks/>
          </p:cNvSpPr>
          <p:nvPr/>
        </p:nvSpPr>
        <p:spPr>
          <a:xfrm>
            <a:off x="10066691" y="1202137"/>
            <a:ext cx="1705256" cy="482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E39B9B-D15E-AF47-807D-8D151BB989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150" y="4134458"/>
            <a:ext cx="1704486" cy="14868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Subtitle 3">
            <a:extLst>
              <a:ext uri="{FF2B5EF4-FFF2-40B4-BE49-F238E27FC236}">
                <a16:creationId xmlns:a16="http://schemas.microsoft.com/office/drawing/2014/main" id="{0C847C22-DF8F-F34B-9553-B1D86247BB69}"/>
              </a:ext>
            </a:extLst>
          </p:cNvPr>
          <p:cNvSpPr txBox="1">
            <a:spLocks/>
          </p:cNvSpPr>
          <p:nvPr/>
        </p:nvSpPr>
        <p:spPr>
          <a:xfrm>
            <a:off x="437380" y="3676586"/>
            <a:ext cx="1705256" cy="482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5FDF9E-BEC5-1546-92EF-3A6BAF0B28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1724" y="4134459"/>
            <a:ext cx="1704485" cy="1486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Subtitle 3">
            <a:extLst>
              <a:ext uri="{FF2B5EF4-FFF2-40B4-BE49-F238E27FC236}">
                <a16:creationId xmlns:a16="http://schemas.microsoft.com/office/drawing/2014/main" id="{BAB3EE0E-FCFE-844A-9877-6209A41B574C}"/>
              </a:ext>
            </a:extLst>
          </p:cNvPr>
          <p:cNvSpPr txBox="1">
            <a:spLocks/>
          </p:cNvSpPr>
          <p:nvPr/>
        </p:nvSpPr>
        <p:spPr>
          <a:xfrm>
            <a:off x="2371724" y="3657537"/>
            <a:ext cx="1705256" cy="4824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Disease rating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FC0ECF-A405-324A-BAC2-D6989569FA33}"/>
              </a:ext>
            </a:extLst>
          </p:cNvPr>
          <p:cNvGrpSpPr/>
          <p:nvPr/>
        </p:nvGrpSpPr>
        <p:grpSpPr>
          <a:xfrm>
            <a:off x="4293945" y="4134457"/>
            <a:ext cx="1705257" cy="1486401"/>
            <a:chOff x="4293945" y="4134457"/>
            <a:chExt cx="1705257" cy="148640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DE3B3F6-547E-1D4B-BA43-F260279C8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3945" y="4134457"/>
              <a:ext cx="1705257" cy="1486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29" descr="A close up of a logo&#10;&#10;Description automatically generated">
              <a:extLst>
                <a:ext uri="{FF2B5EF4-FFF2-40B4-BE49-F238E27FC236}">
                  <a16:creationId xmlns:a16="http://schemas.microsoft.com/office/drawing/2014/main" id="{AA47CD12-5368-624F-BF95-A61B9C1A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498" y="4200650"/>
              <a:ext cx="1114150" cy="630374"/>
            </a:xfrm>
            <a:prstGeom prst="rect">
              <a:avLst/>
            </a:prstGeom>
          </p:spPr>
        </p:pic>
      </p:grpSp>
      <p:sp>
        <p:nvSpPr>
          <p:cNvPr id="32" name="Subtitle 3">
            <a:extLst>
              <a:ext uri="{FF2B5EF4-FFF2-40B4-BE49-F238E27FC236}">
                <a16:creationId xmlns:a16="http://schemas.microsoft.com/office/drawing/2014/main" id="{9480C92C-90B7-D742-93F9-D0807BAB82CA}"/>
              </a:ext>
            </a:extLst>
          </p:cNvPr>
          <p:cNvSpPr txBox="1">
            <a:spLocks/>
          </p:cNvSpPr>
          <p:nvPr/>
        </p:nvSpPr>
        <p:spPr>
          <a:xfrm>
            <a:off x="4282595" y="3652003"/>
            <a:ext cx="1705256" cy="482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Location</a:t>
            </a:r>
          </a:p>
        </p:txBody>
      </p:sp>
      <p:sp>
        <p:nvSpPr>
          <p:cNvPr id="34" name="Subtitle 3">
            <a:extLst>
              <a:ext uri="{FF2B5EF4-FFF2-40B4-BE49-F238E27FC236}">
                <a16:creationId xmlns:a16="http://schemas.microsoft.com/office/drawing/2014/main" id="{17BF1B22-F029-094D-BC5D-FF50A39A77F6}"/>
              </a:ext>
            </a:extLst>
          </p:cNvPr>
          <p:cNvSpPr txBox="1">
            <a:spLocks/>
          </p:cNvSpPr>
          <p:nvPr/>
        </p:nvSpPr>
        <p:spPr>
          <a:xfrm>
            <a:off x="6192800" y="3652003"/>
            <a:ext cx="1705256" cy="482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Counter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91466E1-FA0B-3C40-8DF3-59CBFDFA20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7034" y="4133372"/>
            <a:ext cx="1705256" cy="1487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Subtitle 3">
            <a:extLst>
              <a:ext uri="{FF2B5EF4-FFF2-40B4-BE49-F238E27FC236}">
                <a16:creationId xmlns:a16="http://schemas.microsoft.com/office/drawing/2014/main" id="{EA0FAEC9-2157-904E-BFD4-627B728C08AF}"/>
              </a:ext>
            </a:extLst>
          </p:cNvPr>
          <p:cNvSpPr txBox="1">
            <a:spLocks/>
          </p:cNvSpPr>
          <p:nvPr/>
        </p:nvSpPr>
        <p:spPr>
          <a:xfrm>
            <a:off x="8091654" y="3650918"/>
            <a:ext cx="1705256" cy="482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Multicat</a:t>
            </a:r>
            <a:endParaRPr lang="en-US" dirty="0"/>
          </a:p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420FECC-D8BA-F44A-B99A-E2D299FE0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228" y="4130529"/>
            <a:ext cx="1749923" cy="1525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Subtitle 3">
            <a:extLst>
              <a:ext uri="{FF2B5EF4-FFF2-40B4-BE49-F238E27FC236}">
                <a16:creationId xmlns:a16="http://schemas.microsoft.com/office/drawing/2014/main" id="{29C2DCE9-4DCA-EB42-AFA3-6C3C11D57FED}"/>
              </a:ext>
            </a:extLst>
          </p:cNvPr>
          <p:cNvSpPr txBox="1">
            <a:spLocks/>
          </p:cNvSpPr>
          <p:nvPr/>
        </p:nvSpPr>
        <p:spPr>
          <a:xfrm>
            <a:off x="10047561" y="3657537"/>
            <a:ext cx="1705256" cy="482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Audio</a:t>
            </a:r>
          </a:p>
          <a:p>
            <a:endParaRPr lang="en-US" dirty="0"/>
          </a:p>
        </p:txBody>
      </p:sp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5411D5-400A-9044-9295-8B3BF96E65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231" y="4200650"/>
            <a:ext cx="1230176" cy="7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8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982" y="799792"/>
            <a:ext cx="9406875" cy="874025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How do I use Field Book 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1935" y="1749877"/>
            <a:ext cx="6441764" cy="4037472"/>
          </a:xfrm>
        </p:spPr>
        <p:txBody>
          <a:bodyPr lIns="0" tIns="0" rIns="0" bIns="0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Design your field in Cassava Field Book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Export the layout file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Transfer file to phone/tablet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Import file into Field Book - local or cloud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Create or import traits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Collect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Export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Upload to Temporary storage or </a:t>
            </a:r>
            <a:r>
              <a:rPr lang="en-GB" dirty="0" err="1"/>
              <a:t>breedbase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50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7082" y="459475"/>
            <a:ext cx="9406875" cy="874025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Layout file (.</a:t>
            </a:r>
            <a:r>
              <a:rPr lang="en-GB" sz="4000" b="1" dirty="0" err="1">
                <a:latin typeface="+mn-lt"/>
                <a:cs typeface="Calibri" panose="020F0502020204030204" pitchFamily="34" charset="0"/>
              </a:rPr>
              <a:t>xls</a:t>
            </a:r>
            <a:r>
              <a:rPr lang="en-GB" sz="4000" b="1" dirty="0">
                <a:latin typeface="+mn-lt"/>
                <a:cs typeface="Calibri" panose="020F0502020204030204" pitchFamily="34" charset="0"/>
              </a:rPr>
              <a:t> or .csv)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BD1668-F08C-D34B-A63E-07A414331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63677"/>
              </p:ext>
            </p:extLst>
          </p:nvPr>
        </p:nvGraphicFramePr>
        <p:xfrm>
          <a:off x="1616146" y="1107227"/>
          <a:ext cx="9406874" cy="51553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44200">
                  <a:extLst>
                    <a:ext uri="{9D8B030D-6E8A-4147-A177-3AD203B41FA5}">
                      <a16:colId xmlns:a16="http://schemas.microsoft.com/office/drawing/2014/main" val="222252615"/>
                    </a:ext>
                  </a:extLst>
                </a:gridCol>
                <a:gridCol w="2397065">
                  <a:extLst>
                    <a:ext uri="{9D8B030D-6E8A-4147-A177-3AD203B41FA5}">
                      <a16:colId xmlns:a16="http://schemas.microsoft.com/office/drawing/2014/main" val="2330276471"/>
                    </a:ext>
                  </a:extLst>
                </a:gridCol>
                <a:gridCol w="828856">
                  <a:extLst>
                    <a:ext uri="{9D8B030D-6E8A-4147-A177-3AD203B41FA5}">
                      <a16:colId xmlns:a16="http://schemas.microsoft.com/office/drawing/2014/main" val="1131565860"/>
                    </a:ext>
                  </a:extLst>
                </a:gridCol>
                <a:gridCol w="828856">
                  <a:extLst>
                    <a:ext uri="{9D8B030D-6E8A-4147-A177-3AD203B41FA5}">
                      <a16:colId xmlns:a16="http://schemas.microsoft.com/office/drawing/2014/main" val="3567347084"/>
                    </a:ext>
                  </a:extLst>
                </a:gridCol>
                <a:gridCol w="828856">
                  <a:extLst>
                    <a:ext uri="{9D8B030D-6E8A-4147-A177-3AD203B41FA5}">
                      <a16:colId xmlns:a16="http://schemas.microsoft.com/office/drawing/2014/main" val="4160827266"/>
                    </a:ext>
                  </a:extLst>
                </a:gridCol>
                <a:gridCol w="1379041">
                  <a:extLst>
                    <a:ext uri="{9D8B030D-6E8A-4147-A177-3AD203B41FA5}">
                      <a16:colId xmlns:a16="http://schemas.microsoft.com/office/drawing/2014/main" val="2368647569"/>
                    </a:ext>
                  </a:extLst>
                </a:gridCol>
              </a:tblGrid>
              <a:tr h="2400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plot_name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 err="1">
                          <a:effectLst/>
                        </a:rPr>
                        <a:t>accession_name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 err="1">
                          <a:effectLst/>
                        </a:rPr>
                        <a:t>plot_number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 err="1">
                          <a:effectLst/>
                        </a:rPr>
                        <a:t>block_number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 err="1">
                          <a:effectLst/>
                        </a:rPr>
                        <a:t>is_a_control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 err="1">
                          <a:effectLst/>
                        </a:rPr>
                        <a:t>rep_number</a:t>
                      </a:r>
                      <a:endParaRPr lang="en-US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4083476162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UYT3-2_1_1_1_TZKBH12_521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TZKBH12HS521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2425097363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UYT3-2_1_1_2_TZKBH12_1032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TZKBH12FS1032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1900539258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UYT3-2_1_1_3_TZKBH12_898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TZKBH12FS898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2572714375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UYT3-2_1_1_4_TZKBH12_130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TZKBH12HS130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2547012724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UYT3-2_1_1_5_TZKBH12_833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TZKBH12FS833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2119504596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UYT3-2_1_1_6_TZKBH12_706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TZKBH12HS706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1165501790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UYT3-2_1_1_7_TZKBH12_311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TZKBH12HS311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1154075947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UYT3-2_1_1_8_TZKBH12_575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TZKBH12HS575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3474884989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UYT3-2_1_1_9_MKURANGA1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MKURANGA1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1613132876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UYT3-2_1_1_10_TZKBH12_576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TZKBH12HS576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1708280534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UYT3-2_1_1_11_TZKBH12_601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TZKBH12HS601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2034358273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UYT3-2_1_1_12_TZKBH12_332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TZKBH12HS332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1438060411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UYT3-2_1_1_13_TZKBH12_269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TZKBH12HS269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2239345605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UYT3-2_1_1_14_TZKBH12_100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TZKBH12FS1000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820270402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UYT3-2_2_2_15_TZKBH12_321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TZKBH12HS521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941569080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UYT3-2_2_2_16_TZKBH12_1000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TZKBH12FS1000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2042337493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UYT3-2_2_2_17_TZKBH12_269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TZKBH12HS269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384989164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UYT3-2_2_2_18_TZKBH12_601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TZKBH12HS601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562651352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UYT3-2_2_2_19_TZKBH12_311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TZKBH12HS311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586683448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UYT3-2_2_2_20_TZKBH12_130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TZKBH12HS130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3490876851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UYT3-2_2_2_21_TZKBH12_1032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TZKBH12FS1032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21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3620576882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UYT3-2_2_2_22_MKURANGA1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MKURANGA1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3155768567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UYT3-2_2_2_23_TZKBH12_832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TZKBH12FS833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1478965529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UYT3-2_2_2_24_TZKBH12_575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TZKBH12HS575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3803235669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UYT3-2_2_2_25_TZKBH12_332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TZKBH12HS332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1757786567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UYT3-2_2_2_26_TZKBH12_706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TZKBH12HS706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3760926346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UYT3-2_2_2_27_TZKBH12_576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TZKBH12HS576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1877405147"/>
                  </a:ext>
                </a:extLst>
              </a:tr>
              <a:tr h="175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UYT3-2_2_2_28_TZKBH12_898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TZKBH12FS898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28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8" marR="5718" marT="5718" marB="0" anchor="b"/>
                </a:tc>
                <a:extLst>
                  <a:ext uri="{0D108BD9-81ED-4DB2-BD59-A6C34878D82A}">
                    <a16:rowId xmlns:a16="http://schemas.microsoft.com/office/drawing/2014/main" val="778409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17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C324-8D8D-8743-A2A8-C7FA1144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1500"/>
            <a:ext cx="10515600" cy="5048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  <a:cs typeface="Calibri" panose="020F0502020204030204" pitchFamily="34" charset="0"/>
              </a:rPr>
              <a:t>Trait file (.</a:t>
            </a:r>
            <a:r>
              <a:rPr lang="en-US" sz="4000" b="1" dirty="0" err="1">
                <a:latin typeface="+mn-lt"/>
                <a:cs typeface="Calibri" panose="020F0502020204030204" pitchFamily="34" charset="0"/>
              </a:rPr>
              <a:t>trt</a:t>
            </a:r>
            <a:r>
              <a:rPr lang="en-US" sz="4000" b="1" dirty="0">
                <a:latin typeface="+mn-lt"/>
                <a:cs typeface="Calibri" panose="020F0502020204030204" pitchFamily="34" charset="0"/>
              </a:rPr>
              <a:t> file)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A20C69-3D2E-8244-A69C-258F534C1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721153"/>
              </p:ext>
            </p:extLst>
          </p:nvPr>
        </p:nvGraphicFramePr>
        <p:xfrm>
          <a:off x="264039" y="1175003"/>
          <a:ext cx="11453041" cy="44731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449841">
                  <a:extLst>
                    <a:ext uri="{9D8B030D-6E8A-4147-A177-3AD203B41FA5}">
                      <a16:colId xmlns:a16="http://schemas.microsoft.com/office/drawing/2014/main" val="33699324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402827311"/>
                    </a:ext>
                  </a:extLst>
                </a:gridCol>
                <a:gridCol w="984825">
                  <a:extLst>
                    <a:ext uri="{9D8B030D-6E8A-4147-A177-3AD203B41FA5}">
                      <a16:colId xmlns:a16="http://schemas.microsoft.com/office/drawing/2014/main" val="107608599"/>
                    </a:ext>
                  </a:extLst>
                </a:gridCol>
                <a:gridCol w="382772">
                  <a:extLst>
                    <a:ext uri="{9D8B030D-6E8A-4147-A177-3AD203B41FA5}">
                      <a16:colId xmlns:a16="http://schemas.microsoft.com/office/drawing/2014/main" val="598907265"/>
                    </a:ext>
                  </a:extLst>
                </a:gridCol>
                <a:gridCol w="589198">
                  <a:extLst>
                    <a:ext uri="{9D8B030D-6E8A-4147-A177-3AD203B41FA5}">
                      <a16:colId xmlns:a16="http://schemas.microsoft.com/office/drawing/2014/main" val="4261903809"/>
                    </a:ext>
                  </a:extLst>
                </a:gridCol>
                <a:gridCol w="2826028">
                  <a:extLst>
                    <a:ext uri="{9D8B030D-6E8A-4147-A177-3AD203B41FA5}">
                      <a16:colId xmlns:a16="http://schemas.microsoft.com/office/drawing/2014/main" val="55988481"/>
                    </a:ext>
                  </a:extLst>
                </a:gridCol>
                <a:gridCol w="1137974">
                  <a:extLst>
                    <a:ext uri="{9D8B030D-6E8A-4147-A177-3AD203B41FA5}">
                      <a16:colId xmlns:a16="http://schemas.microsoft.com/office/drawing/2014/main" val="685411532"/>
                    </a:ext>
                  </a:extLst>
                </a:gridCol>
                <a:gridCol w="586525">
                  <a:extLst>
                    <a:ext uri="{9D8B030D-6E8A-4147-A177-3AD203B41FA5}">
                      <a16:colId xmlns:a16="http://schemas.microsoft.com/office/drawing/2014/main" val="3190567351"/>
                    </a:ext>
                  </a:extLst>
                </a:gridCol>
                <a:gridCol w="771978">
                  <a:extLst>
                    <a:ext uri="{9D8B030D-6E8A-4147-A177-3AD203B41FA5}">
                      <a16:colId xmlns:a16="http://schemas.microsoft.com/office/drawing/2014/main" val="3933740539"/>
                    </a:ext>
                  </a:extLst>
                </a:gridCol>
              </a:tblGrid>
              <a:tr h="37535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Trait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format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defaultValue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min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max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details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categories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isVisible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realPosition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/>
                </a:tc>
                <a:extLst>
                  <a:ext uri="{0D108BD9-81ED-4DB2-BD59-A6C34878D82A}">
                    <a16:rowId xmlns:a16="http://schemas.microsoft.com/office/drawing/2014/main" val="1397083690"/>
                  </a:ext>
                </a:extLst>
              </a:tr>
              <a:tr h="379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sprout count at one-month|CO_334:0000213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numeric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sprout count at one-month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99" marR="6299" marT="6299" marB="0" anchor="ctr"/>
                </a:tc>
                <a:extLst>
                  <a:ext uri="{0D108BD9-81ED-4DB2-BD59-A6C34878D82A}">
                    <a16:rowId xmlns:a16="http://schemas.microsoft.com/office/drawing/2014/main" val="3139660345"/>
                  </a:ext>
                </a:extLst>
              </a:tr>
              <a:tr h="3567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sprout count at three-month|CO_334:0000214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numeric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sprout count at three-month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99" marR="6299" marT="6299" marB="0" anchor="ctr"/>
                </a:tc>
                <a:extLst>
                  <a:ext uri="{0D108BD9-81ED-4DB2-BD59-A6C34878D82A}">
                    <a16:rowId xmlns:a16="http://schemas.microsoft.com/office/drawing/2014/main" val="1083027673"/>
                  </a:ext>
                </a:extLst>
              </a:tr>
              <a:tr h="4676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days to first female flower open on the third branch visual observation|CO_334:0000515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numeric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days to first female flower open on the third branch visual observation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99" marR="6299" marT="6299" marB="0" anchor="ctr"/>
                </a:tc>
                <a:extLst>
                  <a:ext uri="{0D108BD9-81ED-4DB2-BD59-A6C34878D82A}">
                    <a16:rowId xmlns:a16="http://schemas.microsoft.com/office/drawing/2014/main" val="15446898"/>
                  </a:ext>
                </a:extLst>
              </a:tr>
              <a:tr h="37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initial plant vigor assessment 1-5|CO_334:0000220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categorical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initial plant vigor assessment 1-5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1/2/3/4/5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9" marR="6299" marT="6299" marB="0" anchor="ctr"/>
                </a:tc>
                <a:extLst>
                  <a:ext uri="{0D108BD9-81ED-4DB2-BD59-A6C34878D82A}">
                    <a16:rowId xmlns:a16="http://schemas.microsoft.com/office/drawing/2014/main" val="668440873"/>
                  </a:ext>
                </a:extLst>
              </a:tr>
              <a:tr h="37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plant height measurement in cm|CO_334:0000018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numeric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Measured as height from ground level to the top of canopy at harvest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extLst>
                  <a:ext uri="{0D108BD9-81ED-4DB2-BD59-A6C34878D82A}">
                    <a16:rowId xmlns:a16="http://schemas.microsoft.com/office/drawing/2014/main" val="1817866200"/>
                  </a:ext>
                </a:extLst>
              </a:tr>
              <a:tr h="195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unexpanded apical leaf color visual rating 1-9|CO_334:0000101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qualitative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Trait monitored by observing the color of unexpanded apical leaves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3/5/7/9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extLst>
                  <a:ext uri="{0D108BD9-81ED-4DB2-BD59-A6C34878D82A}">
                    <a16:rowId xmlns:a16="http://schemas.microsoft.com/office/drawing/2014/main" val="3918730280"/>
                  </a:ext>
                </a:extLst>
              </a:tr>
              <a:tr h="6640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dry matter content by specific gravity method|CO_334:0000160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numeric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dry matter content by specific gravity method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extLst>
                  <a:ext uri="{0D108BD9-81ED-4DB2-BD59-A6C34878D82A}">
                    <a16:rowId xmlns:a16="http://schemas.microsoft.com/office/drawing/2014/main" val="2053797426"/>
                  </a:ext>
                </a:extLst>
              </a:tr>
              <a:tr h="3567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fresh fibrous root weight per plot|CO_334:0000328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numeric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fresh fibrous root weight per plot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extLst>
                  <a:ext uri="{0D108BD9-81ED-4DB2-BD59-A6C34878D82A}">
                    <a16:rowId xmlns:a16="http://schemas.microsoft.com/office/drawing/2014/main" val="2218608720"/>
                  </a:ext>
                </a:extLst>
              </a:tr>
              <a:tr h="37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root number counting|CO_334:0000011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numeric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the number of storage root tubers per plant at harvest.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extLst>
                  <a:ext uri="{0D108BD9-81ED-4DB2-BD59-A6C34878D82A}">
                    <a16:rowId xmlns:a16="http://schemas.microsoft.com/office/drawing/2014/main" val="3036069892"/>
                  </a:ext>
                </a:extLst>
              </a:tr>
              <a:tr h="37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dry matter content percentage|CO_334:0000092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numeric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Measured root dry weight as percentage of 100g weight of the root tubers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TRUE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ctr"/>
                </a:tc>
                <a:extLst>
                  <a:ext uri="{0D108BD9-81ED-4DB2-BD59-A6C34878D82A}">
                    <a16:rowId xmlns:a16="http://schemas.microsoft.com/office/drawing/2014/main" val="2534646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242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182" y="448812"/>
            <a:ext cx="9406875" cy="874025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GB" sz="4000" b="1" dirty="0">
                <a:latin typeface="+mn-lt"/>
                <a:cs typeface="Calibri" panose="020F0502020204030204" pitchFamily="34" charset="0"/>
              </a:rPr>
              <a:t>Transferring files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BB4223-AAAD-BA40-8000-098623678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237113"/>
            <a:ext cx="3071813" cy="4914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FBF6BC5E-535A-4C40-9262-9825667D3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36" y="1237113"/>
            <a:ext cx="3071813" cy="4914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442BA-DC4C-3E46-BBD8-19207BC33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264" y="1237113"/>
            <a:ext cx="3071813" cy="4914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55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557" y="494992"/>
            <a:ext cx="9406875" cy="874025"/>
          </a:xfrm>
        </p:spPr>
        <p:txBody>
          <a:bodyPr lIns="0" tIns="0" rIns="0" bIns="0" anchor="t" anchorCtr="0">
            <a:normAutofit fontScale="90000"/>
          </a:bodyPr>
          <a:lstStyle/>
          <a:p>
            <a:r>
              <a:rPr lang="en-US" sz="4000" b="1" dirty="0">
                <a:latin typeface="+mn-lt"/>
                <a:cs typeface="Calibri" panose="020F0502020204030204" pitchFamily="34" charset="0"/>
              </a:rPr>
              <a:t>File storage</a:t>
            </a:r>
            <a:br>
              <a:rPr lang="en-US" b="1" dirty="0"/>
            </a:br>
            <a:endParaRPr lang="en-GB" sz="40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325" y="1369017"/>
            <a:ext cx="7591425" cy="4984158"/>
          </a:xfrm>
        </p:spPr>
        <p:txBody>
          <a:bodyPr lIns="0" tIns="0" rIns="0" bIns="0">
            <a:normAutofit fontScale="85000" lnSpcReduction="10000"/>
          </a:bodyPr>
          <a:lstStyle/>
          <a:p>
            <a:pPr algn="l"/>
            <a:r>
              <a:rPr lang="en-US" dirty="0"/>
              <a:t>Once Field Book is installed and launched, it will create several folders in your device’s memory: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b="1" dirty="0" err="1"/>
              <a:t>plot_data</a:t>
            </a:r>
            <a:r>
              <a:rPr lang="en-US" dirty="0"/>
              <a:t> : audio and photo data associated with plots are organized and stored in this folded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b="1" dirty="0"/>
              <a:t>trait : </a:t>
            </a:r>
            <a:r>
              <a:rPr lang="en-US" dirty="0"/>
              <a:t>this folder contains backed up trait files and the disease rating custom scale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b="1" dirty="0" err="1"/>
              <a:t>field_import</a:t>
            </a:r>
            <a:r>
              <a:rPr lang="en-US" b="1" dirty="0"/>
              <a:t> :</a:t>
            </a:r>
            <a:r>
              <a:rPr lang="en-US" dirty="0"/>
              <a:t> Field Book will look for files to import in this folder</a:t>
            </a:r>
          </a:p>
          <a:p>
            <a:pPr marL="342900" lvl="0" indent="-342900" algn="l">
              <a:buFont typeface="Wingdings" pitchFamily="2" charset="2"/>
              <a:buChar char="Ø"/>
            </a:pPr>
            <a:r>
              <a:rPr lang="en-US" b="1" dirty="0" err="1"/>
              <a:t>field_export</a:t>
            </a:r>
            <a:r>
              <a:rPr lang="en-US" b="1" dirty="0"/>
              <a:t> :</a:t>
            </a:r>
            <a:r>
              <a:rPr lang="en-US" dirty="0"/>
              <a:t> exported files are stored in this folder</a:t>
            </a:r>
          </a:p>
          <a:p>
            <a:pPr marL="342900" lvl="0" indent="-342900" algn="l">
              <a:buFont typeface="Wingdings" pitchFamily="2" charset="2"/>
              <a:buChar char="Ø"/>
            </a:pPr>
            <a:r>
              <a:rPr lang="en-US" b="1" dirty="0"/>
              <a:t>resources : </a:t>
            </a:r>
            <a:r>
              <a:rPr lang="en-US" dirty="0"/>
              <a:t>this folder can hold pictures and files that are accessible from the main data collection screen</a:t>
            </a:r>
          </a:p>
          <a:p>
            <a:pPr marL="342900" lvl="0" indent="-342900" algn="l">
              <a:buFont typeface="Wingdings" pitchFamily="2" charset="2"/>
              <a:buChar char="Ø"/>
            </a:pPr>
            <a:r>
              <a:rPr lang="en-US" b="1" dirty="0"/>
              <a:t>database : </a:t>
            </a:r>
            <a:r>
              <a:rPr lang="en-US" dirty="0"/>
              <a:t>this folder contains the files that are exported from the database</a:t>
            </a:r>
          </a:p>
          <a:p>
            <a:pPr marL="342900" lvl="0" indent="-342900" algn="l">
              <a:buFont typeface="Wingdings" pitchFamily="2" charset="2"/>
              <a:buChar char="Ø"/>
            </a:pPr>
            <a:r>
              <a:rPr lang="en-US" b="1" dirty="0"/>
              <a:t>updates</a:t>
            </a:r>
            <a:r>
              <a:rPr lang="en-US" dirty="0"/>
              <a:t> </a:t>
            </a:r>
            <a:r>
              <a:rPr lang="en-US" b="1" dirty="0"/>
              <a:t>:</a:t>
            </a:r>
            <a:r>
              <a:rPr lang="en-US" dirty="0"/>
              <a:t> this folder contains updates information of the application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b="1" dirty="0"/>
              <a:t>archive</a:t>
            </a:r>
            <a:r>
              <a:rPr lang="en-US" dirty="0"/>
              <a:t> </a:t>
            </a:r>
            <a:r>
              <a:rPr lang="en-US" b="1" dirty="0"/>
              <a:t>:</a:t>
            </a:r>
            <a:r>
              <a:rPr lang="en-US" dirty="0"/>
              <a:t> this folder contains helpful output to debug different errors that may occur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CE78A-C801-1F44-A24F-4AB6D1C4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434" y="1369016"/>
            <a:ext cx="3032466" cy="4851945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0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42E9-C837-3241-9849-A9F44F58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9822" cy="1325563"/>
          </a:xfrm>
        </p:spPr>
        <p:txBody>
          <a:bodyPr/>
          <a:lstStyle/>
          <a:p>
            <a:r>
              <a:rPr lang="en-NG" dirty="0"/>
              <a:t>Importing using Local Storage &amp; Cloud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0C7E0-9BF3-7842-81E7-C4D193991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648" y="1690688"/>
            <a:ext cx="3322834" cy="4351338"/>
          </a:xfrm>
        </p:spPr>
        <p:txBody>
          <a:bodyPr/>
          <a:lstStyle/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403583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0471183-31af-429f-b070-d882929ca29e">PNP3RXZ547D4-586043879-1037</_dlc_DocId>
    <_dlc_DocIdUrl xmlns="b0471183-31af-429f-b070-d882929ca29e">
      <Url>https://cgiar.sharepoint.com/sites/IITA/R4D/RS/CU/_layouts/15/DocIdRedir.aspx?ID=PNP3RXZ547D4-586043879-1037</Url>
      <Description>PNP3RXZ547D4-586043879-1037</Description>
    </_dlc_DocIdUrl>
    <PublishingExpirationDate xmlns="http://schemas.microsoft.com/sharepoint/v3" xsi:nil="true"/>
    <PublishingStartDate xmlns="http://schemas.microsoft.com/sharepoint/v3" xsi:nil="true"/>
    <Category xmlns="dc46674e-2dbb-4bd6-94d0-15a92032713f">Recent</Category>
    <Retire xmlns="dc46674e-2dbb-4bd6-94d0-15a92032713f">No</Retir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CCEB324D35EB419257534017769AF6" ma:contentTypeVersion="208" ma:contentTypeDescription="Create a new document." ma:contentTypeScope="" ma:versionID="77a0211cf327a4f42957a421ae27400c">
  <xsd:schema xmlns:xsd="http://www.w3.org/2001/XMLSchema" xmlns:xs="http://www.w3.org/2001/XMLSchema" xmlns:p="http://schemas.microsoft.com/office/2006/metadata/properties" xmlns:ns1="http://schemas.microsoft.com/sharepoint/v3" xmlns:ns2="dc46674e-2dbb-4bd6-94d0-15a92032713f" xmlns:ns3="b0471183-31af-429f-b070-d882929ca29e" targetNamespace="http://schemas.microsoft.com/office/2006/metadata/properties" ma:root="true" ma:fieldsID="08cc60ccf311f86ec1a623995e988187" ns1:_="" ns2:_="" ns3:_="">
    <xsd:import namespace="http://schemas.microsoft.com/sharepoint/v3"/>
    <xsd:import namespace="dc46674e-2dbb-4bd6-94d0-15a92032713f"/>
    <xsd:import namespace="b0471183-31af-429f-b070-d882929ca2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_dlc_DocId" minOccurs="0"/>
                <xsd:element ref="ns3:_dlc_DocIdUrl" minOccurs="0"/>
                <xsd:element ref="ns3:_dlc_DocIdPersistId" minOccurs="0"/>
                <xsd:element ref="ns2:Category" minOccurs="0"/>
                <xsd:element ref="ns2:MediaServiceEventHashCode" minOccurs="0"/>
                <xsd:element ref="ns2:MediaServiceGenerationTime" minOccurs="0"/>
                <xsd:element ref="ns1:PublishingStartDate" minOccurs="0"/>
                <xsd:element ref="ns1:PublishingExpirationDate" minOccurs="0"/>
                <xsd:element ref="ns2:Retir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2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46674e-2dbb-4bd6-94d0-15a9203271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Category" ma:index="18" nillable="true" ma:displayName="Category" ma:default="Recent" ma:format="Dropdown" ma:internalName="Category">
      <xsd:simpleType>
        <xsd:restriction base="dms:Choice">
          <xsd:enumeration value="Recent"/>
          <xsd:enumeration value="Old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Retire" ma:index="23" nillable="true" ma:displayName="Retire" ma:default="No" ma:format="Dropdown" ma:internalName="Retire">
      <xsd:simpleType>
        <xsd:restriction base="dms:Choice">
          <xsd:enumeration value="No"/>
          <xsd:enumeration value="Ye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471183-31af-429f-b070-d882929ca29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5BC957B-8970-4324-A298-73799491C3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E6F1FC-0C16-4B92-B205-5FD5AEB5351B}">
  <ds:schemaRefs>
    <ds:schemaRef ds:uri="http://schemas.microsoft.com/office/2006/metadata/properties"/>
    <ds:schemaRef ds:uri="http://schemas.microsoft.com/office/infopath/2007/PartnerControls"/>
    <ds:schemaRef ds:uri="b0471183-31af-429f-b070-d882929ca29e"/>
    <ds:schemaRef ds:uri="http://schemas.microsoft.com/sharepoint/v3"/>
    <ds:schemaRef ds:uri="dc46674e-2dbb-4bd6-94d0-15a92032713f"/>
  </ds:schemaRefs>
</ds:datastoreItem>
</file>

<file path=customXml/itemProps3.xml><?xml version="1.0" encoding="utf-8"?>
<ds:datastoreItem xmlns:ds="http://schemas.openxmlformats.org/officeDocument/2006/customXml" ds:itemID="{66B26D58-5E6E-48CC-B612-E00FAD6440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c46674e-2dbb-4bd6-94d0-15a92032713f"/>
    <ds:schemaRef ds:uri="b0471183-31af-429f-b070-d882929ca2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37EB96E-ECE1-40A4-93A1-FECCD69036C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4645</TotalTime>
  <Words>916</Words>
  <Application>Microsoft Macintosh PowerPoint</Application>
  <PresentationFormat>Widescreen</PresentationFormat>
  <Paragraphs>309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Adobe Gothic Std B</vt:lpstr>
      <vt:lpstr>Arial</vt:lpstr>
      <vt:lpstr>Calibri</vt:lpstr>
      <vt:lpstr>Calibri Light</vt:lpstr>
      <vt:lpstr>Wingdings</vt:lpstr>
      <vt:lpstr>Office Theme</vt:lpstr>
      <vt:lpstr>Custom Design</vt:lpstr>
      <vt:lpstr>PowerPoint Presentation</vt:lpstr>
      <vt:lpstr>Fieldbook</vt:lpstr>
      <vt:lpstr>Fieldbook Traits</vt:lpstr>
      <vt:lpstr>How do I use Field Book ?</vt:lpstr>
      <vt:lpstr>Layout file (.xls or .csv)</vt:lpstr>
      <vt:lpstr>Trait file (.trt file) </vt:lpstr>
      <vt:lpstr>Transferring files</vt:lpstr>
      <vt:lpstr>File storage </vt:lpstr>
      <vt:lpstr>Importing using Local Storage &amp; Cloud Storage</vt:lpstr>
      <vt:lpstr>Managing Fields</vt:lpstr>
      <vt:lpstr>Creating Traits</vt:lpstr>
      <vt:lpstr>Managing Traits</vt:lpstr>
      <vt:lpstr>Field Book</vt:lpstr>
      <vt:lpstr>Field Book</vt:lpstr>
      <vt:lpstr>Field Book</vt:lpstr>
      <vt:lpstr>Field Book</vt:lpstr>
      <vt:lpstr>Field Book</vt:lpstr>
      <vt:lpstr>Advanced settings</vt:lpstr>
      <vt:lpstr>Barcodes</vt:lpstr>
      <vt:lpstr>Exporting data</vt:lpstr>
      <vt:lpstr>Exporting data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Bamire, Oluwatobi (IITA)</dc:creator>
  <cp:lastModifiedBy>Prasad, Peteti (IITA)</cp:lastModifiedBy>
  <cp:revision>99</cp:revision>
  <dcterms:created xsi:type="dcterms:W3CDTF">2018-02-20T12:59:52Z</dcterms:created>
  <dcterms:modified xsi:type="dcterms:W3CDTF">2021-07-01T15:50:10Z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0x010100F3CCEB324D35EB419257534017769AF6</vt:lpwstr>
  </property>
  <property fmtid="{D5CDD505-2E9C-101B-9397-08002B2CF9AE}" pid="3" name="_dlc_DocIdItemGuid">
    <vt:lpwstr>4d4482c9-1af7-4b1d-a2a9-5db6bb799a25</vt:lpwstr>
  </property>
</Properties>
</file>